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1pPr>
    <a:lvl2pPr marL="0" marR="0" indent="4572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2pPr>
    <a:lvl3pPr marL="0" marR="0" indent="9144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3pPr>
    <a:lvl4pPr marL="0" marR="0" indent="13716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4pPr>
    <a:lvl5pPr marL="0" marR="0" indent="18288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5pPr>
    <a:lvl6pPr marL="0" marR="0" indent="22860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6pPr>
    <a:lvl7pPr marL="0" marR="0" indent="27432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7pPr>
    <a:lvl8pPr marL="0" marR="0" indent="32004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8pPr>
    <a:lvl9pPr marL="0" marR="0" indent="36576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381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381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381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1">
              <a:satOff val="-1029"/>
              <a:lumOff val="-15629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-168224"/>
              <a:satOff val="18883"/>
              <a:lumOff val="-31844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68224"/>
                  <a:satOff val="18883"/>
                  <a:lumOff val="-31844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00DBB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97492"/>
              <a:satOff val="-3125"/>
              <a:lumOff val="27021"/>
            </a:schemeClr>
          </a:solidFill>
        </a:fill>
      </a:tcStyle>
    </a:wholeTbl>
    <a:band2H>
      <a:tcTxStyle b="def" i="def"/>
      <a:tcStyle>
        <a:tcBdr/>
        <a:fill>
          <a:solidFill>
            <a:srgbClr val="FFFB00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410732"/>
            </a:schemeClr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410732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97492"/>
              <a:satOff val="-3125"/>
              <a:lumOff val="27021"/>
            </a:schemeClr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73702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DF9DF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114748"/>
              <a:satOff val="1446"/>
              <a:lumOff val="-8963"/>
            </a:schemeClr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>
                  <a:hueOff val="114748"/>
                  <a:satOff val="1446"/>
                  <a:lumOff val="-896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6">
              <a:satOff val="-21357"/>
              <a:lumOff val="-20662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381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ol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re e data"/>
          <p:cNvSpPr txBox="1"/>
          <p:nvPr>
            <p:ph type="body" sz="quarter" idx="21" hasCustomPrompt="1"/>
          </p:nvPr>
        </p:nvSpPr>
        <p:spPr>
          <a:xfrm>
            <a:off x="1206500" y="12268782"/>
            <a:ext cx="21971000" cy="660401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Autore e data</a:t>
            </a:r>
          </a:p>
        </p:txBody>
      </p:sp>
      <p:sp>
        <p:nvSpPr>
          <p:cNvPr id="12" name="Corpo livello uno…"/>
          <p:cNvSpPr txBox="1"/>
          <p:nvPr>
            <p:ph type="body" sz="quarter" idx="1" hasCustomPrompt="1"/>
          </p:nvPr>
        </p:nvSpPr>
        <p:spPr>
          <a:xfrm>
            <a:off x="1206500" y="7357839"/>
            <a:ext cx="21971000" cy="2006601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Sottotitolo presentazione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Titolo presentazione"/>
          <p:cNvSpPr txBox="1"/>
          <p:nvPr>
            <p:ph type="title" hasCustomPrompt="1"/>
          </p:nvPr>
        </p:nvSpPr>
        <p:spPr>
          <a:xfrm>
            <a:off x="1206500" y="2621719"/>
            <a:ext cx="21971000" cy="4648201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Titolo presentazione</a:t>
            </a:r>
          </a:p>
        </p:txBody>
      </p:sp>
      <p:sp>
        <p:nvSpPr>
          <p:cNvPr id="14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itolo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</a:t>
            </a:r>
          </a:p>
        </p:txBody>
      </p:sp>
      <p:sp>
        <p:nvSpPr>
          <p:cNvPr id="100" name="Sottotitolo diapositiva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Sottotitolo diapositiva</a:t>
            </a:r>
          </a:p>
        </p:txBody>
      </p:sp>
      <p:sp>
        <p:nvSpPr>
          <p:cNvPr id="101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rogram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ottotitolo programma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Sottotitolo programma</a:t>
            </a:r>
          </a:p>
        </p:txBody>
      </p:sp>
      <p:sp>
        <p:nvSpPr>
          <p:cNvPr id="109" name="Corpo livello uno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6000"/>
              </a:spcBef>
              <a:buSzTx/>
              <a:buNone/>
              <a:defRPr sz="5000"/>
            </a:lvl1pPr>
            <a:lvl2pPr marL="0" indent="457200" defTabSz="825500">
              <a:spcBef>
                <a:spcPts val="6000"/>
              </a:spcBef>
              <a:buSzTx/>
              <a:buNone/>
              <a:defRPr sz="5000"/>
            </a:lvl2pPr>
            <a:lvl3pPr marL="0" indent="914400" defTabSz="825500">
              <a:spcBef>
                <a:spcPts val="6000"/>
              </a:spcBef>
              <a:buSzTx/>
              <a:buNone/>
              <a:defRPr sz="5000"/>
            </a:lvl3pPr>
            <a:lvl4pPr marL="0" indent="1371600" defTabSz="825500">
              <a:spcBef>
                <a:spcPts val="6000"/>
              </a:spcBef>
              <a:buSzTx/>
              <a:buNone/>
              <a:defRPr sz="5000"/>
            </a:lvl4pPr>
            <a:lvl5pPr marL="0" indent="1828800" defTabSz="825500">
              <a:spcBef>
                <a:spcPts val="6000"/>
              </a:spcBef>
              <a:buSzTx/>
              <a:buNone/>
              <a:defRPr sz="5000"/>
            </a:lvl5pPr>
          </a:lstStyle>
          <a:p>
            <a:pPr/>
            <a:r>
              <a:t>Argomenti del programma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0" name="Titolo programma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programma</a:t>
            </a:r>
          </a:p>
        </p:txBody>
      </p:sp>
      <p:sp>
        <p:nvSpPr>
          <p:cNvPr id="111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chiarazion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orpo livello uno…"/>
          <p:cNvSpPr txBox="1"/>
          <p:nvPr>
            <p:ph type="body" sz="half" idx="1" hasCustomPrompt="1"/>
          </p:nvPr>
        </p:nvSpPr>
        <p:spPr>
          <a:xfrm>
            <a:off x="1206500" y="4191644"/>
            <a:ext cx="21971000" cy="40894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Dichiarazione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nformazione importan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orpo livello uno…"/>
          <p:cNvSpPr txBox="1"/>
          <p:nvPr>
            <p:ph type="body" idx="1" hasCustomPrompt="1"/>
          </p:nvPr>
        </p:nvSpPr>
        <p:spPr>
          <a:xfrm>
            <a:off x="1206500" y="1207360"/>
            <a:ext cx="21971000" cy="735145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Dettagli informazione"/>
          <p:cNvSpPr txBox="1"/>
          <p:nvPr>
            <p:ph type="body" sz="quarter" idx="21" hasCustomPrompt="1"/>
          </p:nvPr>
        </p:nvSpPr>
        <p:spPr>
          <a:xfrm>
            <a:off x="1206500" y="8128000"/>
            <a:ext cx="21971000" cy="10795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90000"/>
              </a:lnSpc>
              <a:spcBef>
                <a:spcPts val="0"/>
              </a:spcBef>
              <a:buSzTx/>
              <a:buNone/>
              <a:defRPr spc="-55"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Dettagli informazione</a:t>
            </a:r>
          </a:p>
        </p:txBody>
      </p:sp>
      <p:sp>
        <p:nvSpPr>
          <p:cNvPr id="128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zion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orpo livello uno…"/>
          <p:cNvSpPr txBox="1"/>
          <p:nvPr>
            <p:ph type="body" sz="quarter" idx="1" hasCustomPrompt="1"/>
          </p:nvPr>
        </p:nvSpPr>
        <p:spPr>
          <a:xfrm>
            <a:off x="5194300" y="4165600"/>
            <a:ext cx="13995400" cy="4428667"/>
          </a:xfrm>
          <a:prstGeom prst="rect">
            <a:avLst/>
          </a:prstGeom>
        </p:spPr>
        <p:txBody>
          <a:bodyPr anchor="b"/>
          <a:lstStyle>
            <a:lvl1pPr marL="254000" indent="-2540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1pPr>
            <a:lvl2pPr marL="254000" indent="2032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2pPr>
            <a:lvl3pPr marL="254000" indent="6604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3pPr>
            <a:lvl4pPr marL="254000" indent="11176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4pPr>
            <a:lvl5pPr marL="254000" indent="15748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“Citazione degna di nota”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6" name="Attribuzione"/>
          <p:cNvSpPr txBox="1"/>
          <p:nvPr>
            <p:ph type="body" sz="quarter" idx="21" hasCustomPrompt="1"/>
          </p:nvPr>
        </p:nvSpPr>
        <p:spPr>
          <a:xfrm>
            <a:off x="5456257" y="9559997"/>
            <a:ext cx="13471486" cy="698501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36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Attribuzione</a:t>
            </a:r>
          </a:p>
        </p:txBody>
      </p:sp>
      <p:sp>
        <p:nvSpPr>
          <p:cNvPr id="137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3 per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rimo piano in bianco e nero di fogli di carta curvi"/>
          <p:cNvSpPr/>
          <p:nvPr>
            <p:ph type="pic" sz="quarter" idx="21"/>
          </p:nvPr>
        </p:nvSpPr>
        <p:spPr>
          <a:xfrm>
            <a:off x="7353300" y="3632200"/>
            <a:ext cx="96774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Disco grigio su uno sfondo grigio"/>
          <p:cNvSpPr/>
          <p:nvPr>
            <p:ph type="pic" sz="quarter" idx="22"/>
          </p:nvPr>
        </p:nvSpPr>
        <p:spPr>
          <a:xfrm>
            <a:off x="14897100" y="3632200"/>
            <a:ext cx="9131300" cy="645707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Immagine astratta di due dischi grigi che si intersecano"/>
          <p:cNvSpPr/>
          <p:nvPr>
            <p:ph type="pic" sz="half" idx="23"/>
          </p:nvPr>
        </p:nvSpPr>
        <p:spPr>
          <a:xfrm>
            <a:off x="-749300" y="3632200"/>
            <a:ext cx="113030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rimo piano in bianco e nero di una trama intessuta"/>
          <p:cNvSpPr/>
          <p:nvPr>
            <p:ph type="pic" idx="21"/>
          </p:nvPr>
        </p:nvSpPr>
        <p:spPr>
          <a:xfrm>
            <a:off x="-38100" y="-1293994"/>
            <a:ext cx="24447500" cy="1629551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uota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 f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urva e linea grigie astratte"/>
          <p:cNvSpPr/>
          <p:nvPr>
            <p:ph type="pic" idx="21"/>
          </p:nvPr>
        </p:nvSpPr>
        <p:spPr>
          <a:xfrm>
            <a:off x="-50800" y="-1828800"/>
            <a:ext cx="24574500" cy="1737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ore e data"/>
          <p:cNvSpPr txBox="1"/>
          <p:nvPr>
            <p:ph type="body" sz="quarter" idx="22" hasCustomPrompt="1"/>
          </p:nvPr>
        </p:nvSpPr>
        <p:spPr>
          <a:xfrm>
            <a:off x="1206500" y="12268200"/>
            <a:ext cx="21971000" cy="660400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Autore e data</a:t>
            </a:r>
          </a:p>
        </p:txBody>
      </p:sp>
      <p:sp>
        <p:nvSpPr>
          <p:cNvPr id="23" name="Corpo livello uno…"/>
          <p:cNvSpPr txBox="1"/>
          <p:nvPr>
            <p:ph type="body" sz="quarter" idx="1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Sottotitolo presentazione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Titolo presentazione"/>
          <p:cNvSpPr txBox="1"/>
          <p:nvPr>
            <p:ph type="title" hasCustomPrompt="1"/>
          </p:nvPr>
        </p:nvSpPr>
        <p:spPr>
          <a:xfrm>
            <a:off x="1206500" y="2611945"/>
            <a:ext cx="21971000" cy="4648201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Titolo presentazione</a:t>
            </a:r>
          </a:p>
        </p:txBody>
      </p:sp>
      <p:sp>
        <p:nvSpPr>
          <p:cNvPr id="2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rridoio di una struttura di cemento all’aria aperta sotto un cielo parzialmente coperto"/>
          <p:cNvSpPr/>
          <p:nvPr>
            <p:ph type="pic" idx="21"/>
          </p:nvPr>
        </p:nvSpPr>
        <p:spPr>
          <a:xfrm>
            <a:off x="8140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Titolo"/>
          <p:cNvSpPr txBox="1"/>
          <p:nvPr>
            <p:ph type="title" hasCustomPrompt="1"/>
          </p:nvPr>
        </p:nvSpPr>
        <p:spPr>
          <a:xfrm>
            <a:off x="1206500" y="13335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Titolo</a:t>
            </a:r>
          </a:p>
        </p:txBody>
      </p:sp>
      <p:sp>
        <p:nvSpPr>
          <p:cNvPr id="34" name="Corpo livello uno…"/>
          <p:cNvSpPr txBox="1"/>
          <p:nvPr>
            <p:ph type="body" sz="quarter" idx="1" hasCustomPrompt="1"/>
          </p:nvPr>
        </p:nvSpPr>
        <p:spPr>
          <a:xfrm>
            <a:off x="1206500" y="71494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Sottotitolo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d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olo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</a:t>
            </a:r>
          </a:p>
        </p:txBody>
      </p:sp>
      <p:sp>
        <p:nvSpPr>
          <p:cNvPr id="43" name="Sottotitolo diapositiva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Sottotitolo diapositiva</a:t>
            </a:r>
          </a:p>
        </p:txBody>
      </p:sp>
      <p:sp>
        <p:nvSpPr>
          <p:cNvPr id="44" name="Corpo livello uno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Corpo livello uno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, elenc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ottotitolo diapositiva"/>
          <p:cNvSpPr txBox="1"/>
          <p:nvPr>
            <p:ph type="body" sz="quarter" idx="2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Sottotitolo diapositiva</a:t>
            </a:r>
          </a:p>
        </p:txBody>
      </p:sp>
      <p:sp>
        <p:nvSpPr>
          <p:cNvPr id="61" name="Vista attraverso un soffitto a rete sotto un cielo azzurro"/>
          <p:cNvSpPr/>
          <p:nvPr>
            <p:ph type="pic" idx="22"/>
          </p:nvPr>
        </p:nvSpPr>
        <p:spPr>
          <a:xfrm>
            <a:off x="8140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" name="Titolo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Titolo</a:t>
            </a:r>
          </a:p>
        </p:txBody>
      </p:sp>
      <p:sp>
        <p:nvSpPr>
          <p:cNvPr id="63" name="Corpo livello uno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, elenco e diretta picc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ottotitolo diapositiva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Sottotitolo diapositiva</a:t>
            </a:r>
          </a:p>
        </p:txBody>
      </p:sp>
      <p:sp>
        <p:nvSpPr>
          <p:cNvPr id="72" name="Titolo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</a:t>
            </a:r>
          </a:p>
        </p:txBody>
      </p:sp>
      <p:sp>
        <p:nvSpPr>
          <p:cNvPr id="73" name="Corpo livello uno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4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, elenco e diretta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ottotitolo diapositiva"/>
          <p:cNvSpPr txBox="1"/>
          <p:nvPr>
            <p:ph type="body" sz="quarter" idx="2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Sottotitolo diapositiva</a:t>
            </a:r>
          </a:p>
        </p:txBody>
      </p:sp>
      <p:sp>
        <p:nvSpPr>
          <p:cNvPr id="82" name="Titolo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Titolo</a:t>
            </a:r>
          </a:p>
        </p:txBody>
      </p:sp>
      <p:sp>
        <p:nvSpPr>
          <p:cNvPr id="83" name="Corpo livello uno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zion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olo sezione"/>
          <p:cNvSpPr txBox="1"/>
          <p:nvPr>
            <p:ph type="title" hasCustomPrompt="1"/>
          </p:nvPr>
        </p:nvSpPr>
        <p:spPr>
          <a:xfrm>
            <a:off x="1206500" y="3906899"/>
            <a:ext cx="21971004" cy="4648201"/>
          </a:xfrm>
          <a:prstGeom prst="rect">
            <a:avLst/>
          </a:prstGeom>
        </p:spPr>
        <p:txBody>
          <a:bodyPr anchor="ctr"/>
          <a:lstStyle>
            <a:lvl1pPr>
              <a:defRPr spc="-119" sz="12000"/>
            </a:lvl1pPr>
          </a:lstStyle>
          <a:p>
            <a:pPr/>
            <a:r>
              <a:t>Titolo sezione</a:t>
            </a:r>
          </a:p>
        </p:txBody>
      </p:sp>
      <p:sp>
        <p:nvSpPr>
          <p:cNvPr id="92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"/>
          <p:cNvSpPr txBox="1"/>
          <p:nvPr>
            <p:ph type="title" hasCustomPrompt="1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Titolo</a:t>
            </a:r>
          </a:p>
        </p:txBody>
      </p:sp>
      <p:sp>
        <p:nvSpPr>
          <p:cNvPr id="3" name="Corpo livello uno…"/>
          <p:cNvSpPr txBox="1"/>
          <p:nvPr>
            <p:ph type="body" idx="1" hasCustomPrompt="1"/>
          </p:nvPr>
        </p:nvSpPr>
        <p:spPr>
          <a:xfrm>
            <a:off x="1206500" y="4260642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Numero diapositiva"/>
          <p:cNvSpPr txBox="1"/>
          <p:nvPr>
            <p:ph type="sldNum" sz="quarter" idx="2"/>
          </p:nvPr>
        </p:nvSpPr>
        <p:spPr>
          <a:xfrm>
            <a:off x="23558499" y="12458699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 defTabSz="584200">
              <a:spcBef>
                <a:spcPts val="0"/>
              </a:spcBef>
              <a:defRPr sz="20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1pPr>
      <a:lvl2pPr marL="0" marR="0" indent="4572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2pPr>
      <a:lvl3pPr marL="0" marR="0" indent="9144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3pPr>
      <a:lvl4pPr marL="0" marR="0" indent="13716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4pPr>
      <a:lvl5pPr marL="0" marR="0" indent="18288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5pPr>
      <a:lvl6pPr marL="0" marR="0" indent="22860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6pPr>
      <a:lvl7pPr marL="0" marR="0" indent="27432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7pPr>
      <a:lvl8pPr marL="0" marR="0" indent="32004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8pPr>
      <a:lvl9pPr marL="0" marR="0" indent="36576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9pPr>
    </p:titleStyle>
    <p:bodyStyle>
      <a:lvl1pPr marL="4572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1pPr>
      <a:lvl2pPr marL="9144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2pPr>
      <a:lvl3pPr marL="13716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3pPr>
      <a:lvl4pPr marL="18288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4pPr>
      <a:lvl5pPr marL="22860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5pPr>
      <a:lvl6pPr marL="27432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6pPr>
      <a:lvl7pPr marL="32004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7pPr>
      <a:lvl8pPr marL="36576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8pPr>
      <a:lvl9pPr marL="41148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Relationship Id="rId3" Type="http://schemas.openxmlformats.org/officeDocument/2006/relationships/image" Target="../media/image2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"/><Relationship Id="rId3" Type="http://schemas.openxmlformats.org/officeDocument/2006/relationships/image" Target="../media/image4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tif"/><Relationship Id="rId3" Type="http://schemas.openxmlformats.org/officeDocument/2006/relationships/image" Target="../media/image6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Kevin Bushi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Kevin Bushi </a:t>
            </a:r>
          </a:p>
        </p:txBody>
      </p:sp>
      <p:sp>
        <p:nvSpPr>
          <p:cNvPr id="172" name="Progetto di Telematica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Progetto di Telematica</a:t>
            </a:r>
          </a:p>
        </p:txBody>
      </p:sp>
      <p:sp>
        <p:nvSpPr>
          <p:cNvPr id="173" name="Validatore di URL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Validatore di URL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tack Tecnologico"/>
          <p:cNvSpPr txBox="1"/>
          <p:nvPr>
            <p:ph type="title"/>
          </p:nvPr>
        </p:nvSpPr>
        <p:spPr>
          <a:xfrm>
            <a:off x="1206500" y="633511"/>
            <a:ext cx="21971001" cy="1689101"/>
          </a:xfrm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Stack Tecnologico</a:t>
            </a:r>
          </a:p>
        </p:txBody>
      </p:sp>
      <p:sp>
        <p:nvSpPr>
          <p:cNvPr id="176" name="Backend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Backend</a:t>
            </a:r>
          </a:p>
        </p:txBody>
      </p:sp>
      <p:sp>
        <p:nvSpPr>
          <p:cNvPr id="177" name="Python - Linguaggio principale…"/>
          <p:cNvSpPr txBox="1"/>
          <p:nvPr>
            <p:ph type="body" sz="half" idx="1"/>
          </p:nvPr>
        </p:nvSpPr>
        <p:spPr>
          <a:xfrm>
            <a:off x="1206500" y="4260642"/>
            <a:ext cx="11385084" cy="8256012"/>
          </a:xfrm>
          <a:prstGeom prst="rect">
            <a:avLst/>
          </a:prstGeom>
        </p:spPr>
        <p:txBody>
          <a:bodyPr/>
          <a:lstStyle/>
          <a:p>
            <a:pPr/>
            <a:r>
              <a:t>Python - Linguaggio principale</a:t>
            </a:r>
          </a:p>
          <a:p>
            <a:pPr/>
            <a:r>
              <a:t>Flask - Framework web leggero</a:t>
            </a:r>
          </a:p>
          <a:p>
            <a:pPr/>
            <a:r>
              <a:t>Request - HTTP client per validazione</a:t>
            </a:r>
          </a:p>
        </p:txBody>
      </p:sp>
      <p:pic>
        <p:nvPicPr>
          <p:cNvPr id="178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508639" y="1432151"/>
            <a:ext cx="6015596" cy="60155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Immagine" descr="Immagin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506889" y="8259720"/>
            <a:ext cx="6019096" cy="38522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Frontend"/>
          <p:cNvSpPr txBox="1"/>
          <p:nvPr>
            <p:ph type="body" idx="21"/>
          </p:nvPr>
        </p:nvSpPr>
        <p:spPr>
          <a:xfrm>
            <a:off x="1206499" y="976411"/>
            <a:ext cx="21971001" cy="1003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Frontend</a:t>
            </a:r>
          </a:p>
        </p:txBody>
      </p:sp>
      <p:sp>
        <p:nvSpPr>
          <p:cNvPr id="182" name="HTML - Struttura delle pagine…"/>
          <p:cNvSpPr txBox="1"/>
          <p:nvPr>
            <p:ph type="body" sz="half" idx="1"/>
          </p:nvPr>
        </p:nvSpPr>
        <p:spPr>
          <a:xfrm>
            <a:off x="1206499" y="3045997"/>
            <a:ext cx="10203179" cy="8256011"/>
          </a:xfrm>
          <a:prstGeom prst="rect">
            <a:avLst/>
          </a:prstGeom>
        </p:spPr>
        <p:txBody>
          <a:bodyPr/>
          <a:lstStyle/>
          <a:p>
            <a:pPr/>
            <a:r>
              <a:t>HTML - Struttura delle pagine</a:t>
            </a:r>
          </a:p>
          <a:p>
            <a:pPr/>
            <a:r>
              <a:t>CSS - Stilizzazione avanzata</a:t>
            </a:r>
          </a:p>
          <a:p>
            <a:pPr/>
            <a:r>
              <a:t>Bootstrap - UI responsive</a:t>
            </a:r>
          </a:p>
        </p:txBody>
      </p:sp>
      <p:pic>
        <p:nvPicPr>
          <p:cNvPr id="183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074588" y="1359556"/>
            <a:ext cx="8268317" cy="46509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Immagine" descr="Immagin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074588" y="6995272"/>
            <a:ext cx="8268317" cy="45958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arsing"/>
          <p:cNvSpPr txBox="1"/>
          <p:nvPr>
            <p:ph type="body" idx="21"/>
          </p:nvPr>
        </p:nvSpPr>
        <p:spPr>
          <a:xfrm>
            <a:off x="1388696" y="976411"/>
            <a:ext cx="21971001" cy="1003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Parsing</a:t>
            </a:r>
          </a:p>
        </p:txBody>
      </p:sp>
      <p:sp>
        <p:nvSpPr>
          <p:cNvPr id="187" name="BeautifulSoup - Parser HTML/XML"/>
          <p:cNvSpPr txBox="1"/>
          <p:nvPr>
            <p:ph type="body" sz="quarter" idx="1"/>
          </p:nvPr>
        </p:nvSpPr>
        <p:spPr>
          <a:xfrm>
            <a:off x="1206500" y="2377942"/>
            <a:ext cx="9743178" cy="4099767"/>
          </a:xfrm>
          <a:prstGeom prst="rect">
            <a:avLst/>
          </a:prstGeom>
        </p:spPr>
        <p:txBody>
          <a:bodyPr/>
          <a:lstStyle/>
          <a:p>
            <a:pPr/>
            <a:r>
              <a:t>BeautifulSoup - Parser HTML/XML</a:t>
            </a:r>
          </a:p>
        </p:txBody>
      </p:sp>
      <p:sp>
        <p:nvSpPr>
          <p:cNvPr id="188" name="Sviluppo"/>
          <p:cNvSpPr txBox="1"/>
          <p:nvPr/>
        </p:nvSpPr>
        <p:spPr>
          <a:xfrm>
            <a:off x="1206499" y="7127483"/>
            <a:ext cx="21971001" cy="100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defTabSz="825500">
              <a:spcBef>
                <a:spcPts val="0"/>
              </a:spcBef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Sviluppo</a:t>
            </a:r>
          </a:p>
        </p:txBody>
      </p:sp>
      <p:sp>
        <p:nvSpPr>
          <p:cNvPr id="189" name="PyCharm - IDE"/>
          <p:cNvSpPr txBox="1"/>
          <p:nvPr/>
        </p:nvSpPr>
        <p:spPr>
          <a:xfrm>
            <a:off x="1206500" y="8578167"/>
            <a:ext cx="9743178" cy="4099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marL="457200" indent="-457200">
              <a:buSzPct val="100000"/>
              <a:buChar char="•"/>
            </a:lvl1pPr>
          </a:lstStyle>
          <a:p>
            <a:pPr/>
            <a:r>
              <a:t>PyCharm - IDE</a:t>
            </a:r>
          </a:p>
        </p:txBody>
      </p:sp>
      <p:pic>
        <p:nvPicPr>
          <p:cNvPr id="190" name="Immagine" descr="Immagin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502171" y="2161187"/>
            <a:ext cx="9317697" cy="36964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91" name="Immagine" descr="Immagin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29421" y="7044941"/>
            <a:ext cx="5063197" cy="50631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Funzionalità"/>
          <p:cNvSpPr txBox="1"/>
          <p:nvPr>
            <p:ph type="title"/>
          </p:nvPr>
        </p:nvSpPr>
        <p:spPr>
          <a:xfrm>
            <a:off x="8554035" y="633511"/>
            <a:ext cx="7275930" cy="1689101"/>
          </a:xfrm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Funzionalità</a:t>
            </a:r>
          </a:p>
        </p:txBody>
      </p:sp>
      <p:sp>
        <p:nvSpPr>
          <p:cNvPr id="194" name="Validazione diretta"/>
          <p:cNvSpPr txBox="1"/>
          <p:nvPr>
            <p:ph type="body" idx="21"/>
          </p:nvPr>
        </p:nvSpPr>
        <p:spPr>
          <a:xfrm>
            <a:off x="8865584" y="2680646"/>
            <a:ext cx="6652832" cy="1003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Validazione diretta</a:t>
            </a:r>
          </a:p>
        </p:txBody>
      </p:sp>
      <p:sp>
        <p:nvSpPr>
          <p:cNvPr id="195" name="Inserimento manuale degli URL…"/>
          <p:cNvSpPr txBox="1"/>
          <p:nvPr>
            <p:ph type="body" sz="quarter" idx="1"/>
          </p:nvPr>
        </p:nvSpPr>
        <p:spPr>
          <a:xfrm>
            <a:off x="5666821" y="4041981"/>
            <a:ext cx="13050358" cy="3947936"/>
          </a:xfrm>
          <a:prstGeom prst="rect">
            <a:avLst/>
          </a:prstGeom>
        </p:spPr>
        <p:txBody>
          <a:bodyPr/>
          <a:lstStyle/>
          <a:p>
            <a:pPr/>
            <a:r>
              <a:t>Inserimento manuale degli URL</a:t>
            </a:r>
          </a:p>
          <a:p>
            <a:pPr/>
            <a:r>
              <a:t>Possibilità di aggiungere più URL conteporaneamente</a:t>
            </a:r>
          </a:p>
          <a:p>
            <a:pPr/>
            <a:r>
              <a:t>Feedback visivo chiaro</a:t>
            </a:r>
          </a:p>
        </p:txBody>
      </p:sp>
      <p:pic>
        <p:nvPicPr>
          <p:cNvPr id="196" name="Screenshot 2025-09-09 alle 17.52.27.png" descr="Screenshot 2025-09-09 alle 17.52.2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73251" y="8347951"/>
            <a:ext cx="21237498" cy="44595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Analisi file HTML"/>
          <p:cNvSpPr txBox="1"/>
          <p:nvPr>
            <p:ph type="body" idx="21"/>
          </p:nvPr>
        </p:nvSpPr>
        <p:spPr>
          <a:xfrm>
            <a:off x="9171025" y="976411"/>
            <a:ext cx="6041950" cy="1003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Analisi file HTML</a:t>
            </a:r>
          </a:p>
        </p:txBody>
      </p:sp>
      <p:sp>
        <p:nvSpPr>
          <p:cNvPr id="199" name="Upload di file HTML presenti sul pc…"/>
          <p:cNvSpPr txBox="1"/>
          <p:nvPr>
            <p:ph type="body" sz="quarter" idx="1"/>
          </p:nvPr>
        </p:nvSpPr>
        <p:spPr>
          <a:xfrm>
            <a:off x="7626741" y="2560139"/>
            <a:ext cx="9130518" cy="4030257"/>
          </a:xfrm>
          <a:prstGeom prst="rect">
            <a:avLst/>
          </a:prstGeom>
        </p:spPr>
        <p:txBody>
          <a:bodyPr/>
          <a:lstStyle/>
          <a:p>
            <a:pPr/>
            <a:r>
              <a:t>Upload di file HTML presenti sul pc</a:t>
            </a:r>
          </a:p>
          <a:p>
            <a:pPr/>
            <a:r>
              <a:t>Estrazione di tutti i tipi di link</a:t>
            </a:r>
          </a:p>
          <a:p>
            <a:pPr/>
            <a:r>
              <a:t>Report dettagliato dei risultati</a:t>
            </a:r>
          </a:p>
        </p:txBody>
      </p:sp>
      <p:pic>
        <p:nvPicPr>
          <p:cNvPr id="200" name="Screenshot 2025-09-09 alle 17.57.54.png" descr="Screenshot 2025-09-09 alle 17.57.5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82542" y="8090145"/>
            <a:ext cx="23618916" cy="30816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Esportazione in CSV"/>
          <p:cNvSpPr txBox="1"/>
          <p:nvPr>
            <p:ph type="body" idx="21"/>
          </p:nvPr>
        </p:nvSpPr>
        <p:spPr>
          <a:xfrm>
            <a:off x="8693055" y="976411"/>
            <a:ext cx="6997890" cy="1003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Esportazione in CSV</a:t>
            </a:r>
          </a:p>
        </p:txBody>
      </p:sp>
      <p:sp>
        <p:nvSpPr>
          <p:cNvPr id="203" name="Possibilità di scaricare il report…"/>
          <p:cNvSpPr txBox="1"/>
          <p:nvPr>
            <p:ph type="body" sz="quarter" idx="1"/>
          </p:nvPr>
        </p:nvSpPr>
        <p:spPr>
          <a:xfrm>
            <a:off x="8233589" y="2469040"/>
            <a:ext cx="7916822" cy="2621909"/>
          </a:xfrm>
          <a:prstGeom prst="rect">
            <a:avLst/>
          </a:prstGeom>
        </p:spPr>
        <p:txBody>
          <a:bodyPr/>
          <a:lstStyle/>
          <a:p>
            <a:pPr/>
            <a:r>
              <a:t>Possibilità di scaricare il report</a:t>
            </a:r>
          </a:p>
          <a:p>
            <a:pPr/>
            <a:r>
              <a:t>Storico delle documentazioni </a:t>
            </a:r>
          </a:p>
        </p:txBody>
      </p:sp>
      <p:pic>
        <p:nvPicPr>
          <p:cNvPr id="204" name="Screenshot 2025-09-09 alle 18.03.58.png" descr="Screenshot 2025-09-09 alle 18.03.5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4468" y="7218140"/>
            <a:ext cx="22995064" cy="23156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asi d’us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Casi d’uso</a:t>
            </a:r>
          </a:p>
        </p:txBody>
      </p:sp>
      <p:sp>
        <p:nvSpPr>
          <p:cNvPr id="207" name="Sviluppatori Web - Sviluppo e manutenzione di siti web…"/>
          <p:cNvSpPr txBox="1"/>
          <p:nvPr>
            <p:ph type="body" idx="1"/>
          </p:nvPr>
        </p:nvSpPr>
        <p:spPr>
          <a:xfrm>
            <a:off x="1145767" y="3679704"/>
            <a:ext cx="21550146" cy="9392488"/>
          </a:xfrm>
          <a:prstGeom prst="rect">
            <a:avLst/>
          </a:prstGeom>
        </p:spPr>
        <p:txBody>
          <a:bodyPr/>
          <a:lstStyle/>
          <a:p>
            <a:pPr/>
            <a:r>
              <a:t>Sviluppatori Web - Sviluppo e manutenzione di siti web</a:t>
            </a:r>
          </a:p>
          <a:p>
            <a:pPr/>
            <a:r>
              <a:t>Content Maneger - Controllo qualità dei contenuti</a:t>
            </a:r>
          </a:p>
          <a:p>
            <a:pPr/>
            <a:r>
              <a:t>Professionisti SEO - Migliorare il ranking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unti di forz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Punti di forza</a:t>
            </a:r>
          </a:p>
        </p:txBody>
      </p:sp>
      <p:sp>
        <p:nvSpPr>
          <p:cNvPr id="210" name="Versatilità - Due modalità per diverse esigenze di utilizzo…"/>
          <p:cNvSpPr txBox="1"/>
          <p:nvPr>
            <p:ph type="body" idx="1"/>
          </p:nvPr>
        </p:nvSpPr>
        <p:spPr>
          <a:xfrm>
            <a:off x="1206500" y="3663046"/>
            <a:ext cx="21971000" cy="8853608"/>
          </a:xfrm>
          <a:prstGeom prst="rect">
            <a:avLst/>
          </a:prstGeom>
        </p:spPr>
        <p:txBody>
          <a:bodyPr/>
          <a:lstStyle/>
          <a:p>
            <a:pPr/>
            <a:r>
              <a:t>Versatilità - Due modalità per diverse esigenze di utilizzo</a:t>
            </a:r>
          </a:p>
          <a:p>
            <a:pPr/>
            <a:r>
              <a:t>Tecnologie consolidate - Stack tecnologico affidabile</a:t>
            </a:r>
          </a:p>
          <a:p>
            <a:pPr/>
            <a:r>
              <a:t>User Experience - Interfaccia moderna e intuitiva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5_DynamicWavesDark">
  <a:themeElements>
    <a:clrScheme name="35_DynamicWavesDark">
      <a:dk1>
        <a:srgbClr val="FF0000"/>
      </a:dk1>
      <a:lt1>
        <a:srgbClr val="FFFFFF"/>
      </a:lt1>
      <a:dk2>
        <a:srgbClr val="53585F"/>
      </a:dk2>
      <a:lt2>
        <a:srgbClr val="D5D5D5"/>
      </a:lt2>
      <a:accent1>
        <a:srgbClr val="9BAABB"/>
      </a:accent1>
      <a:accent2>
        <a:srgbClr val="4CECD6"/>
      </a:accent2>
      <a:accent3>
        <a:srgbClr val="31FD29"/>
      </a:accent3>
      <a:accent4>
        <a:srgbClr val="FEFB00"/>
      </a:accent4>
      <a:accent5>
        <a:srgbClr val="F8ADB9"/>
      </a:accent5>
      <a:accent6>
        <a:srgbClr val="DE9DFE"/>
      </a:accent6>
      <a:hlink>
        <a:srgbClr val="0000FF"/>
      </a:hlink>
      <a:folHlink>
        <a:srgbClr val="FF00FF"/>
      </a:folHlink>
    </a:clrScheme>
    <a:fontScheme name="35_DynamicWavesDark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5_DynamicWaves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chemeClr val="accent1">
                <a:satOff val="5092"/>
                <a:lumOff val="-28652"/>
              </a:schemeClr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5_DynamicWavesDark">
  <a:themeElements>
    <a:clrScheme name="35_DynamicWavesDark">
      <a:dk1>
        <a:srgbClr val="000000"/>
      </a:dk1>
      <a:lt1>
        <a:srgbClr val="FFFFFF"/>
      </a:lt1>
      <a:dk2>
        <a:srgbClr val="53585F"/>
      </a:dk2>
      <a:lt2>
        <a:srgbClr val="D5D5D5"/>
      </a:lt2>
      <a:accent1>
        <a:srgbClr val="9BAABB"/>
      </a:accent1>
      <a:accent2>
        <a:srgbClr val="4CECD6"/>
      </a:accent2>
      <a:accent3>
        <a:srgbClr val="31FD29"/>
      </a:accent3>
      <a:accent4>
        <a:srgbClr val="FEFB00"/>
      </a:accent4>
      <a:accent5>
        <a:srgbClr val="F8ADB9"/>
      </a:accent5>
      <a:accent6>
        <a:srgbClr val="DE9DFE"/>
      </a:accent6>
      <a:hlink>
        <a:srgbClr val="0000FF"/>
      </a:hlink>
      <a:folHlink>
        <a:srgbClr val="FF00FF"/>
      </a:folHlink>
    </a:clrScheme>
    <a:fontScheme name="35_DynamicWavesDark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5_DynamicWaves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chemeClr val="accent1">
                <a:satOff val="5092"/>
                <a:lumOff val="-28652"/>
              </a:schemeClr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